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274" r:id="rId2"/>
    <p:sldId id="278" r:id="rId3"/>
    <p:sldId id="275" r:id="rId4"/>
    <p:sldId id="258" r:id="rId5"/>
    <p:sldId id="287" r:id="rId6"/>
    <p:sldId id="288" r:id="rId7"/>
    <p:sldId id="333" r:id="rId8"/>
    <p:sldId id="334" r:id="rId9"/>
    <p:sldId id="323" r:id="rId10"/>
    <p:sldId id="324" r:id="rId11"/>
    <p:sldId id="280" r:id="rId12"/>
    <p:sldId id="318" r:id="rId13"/>
    <p:sldId id="335" r:id="rId14"/>
    <p:sldId id="320" r:id="rId15"/>
    <p:sldId id="281" r:id="rId16"/>
    <p:sldId id="332" r:id="rId17"/>
    <p:sldId id="284" r:id="rId18"/>
    <p:sldId id="300" r:id="rId19"/>
    <p:sldId id="299" r:id="rId20"/>
    <p:sldId id="286" r:id="rId21"/>
    <p:sldId id="289" r:id="rId22"/>
    <p:sldId id="290" r:id="rId23"/>
    <p:sldId id="291" r:id="rId24"/>
    <p:sldId id="292" r:id="rId25"/>
    <p:sldId id="294" r:id="rId26"/>
    <p:sldId id="282" r:id="rId27"/>
    <p:sldId id="264" r:id="rId28"/>
    <p:sldId id="265" r:id="rId29"/>
    <p:sldId id="267" r:id="rId30"/>
    <p:sldId id="259" r:id="rId31"/>
    <p:sldId id="298" r:id="rId32"/>
    <p:sldId id="261" r:id="rId33"/>
    <p:sldId id="317" r:id="rId34"/>
    <p:sldId id="285" r:id="rId35"/>
    <p:sldId id="263" r:id="rId36"/>
    <p:sldId id="336" r:id="rId37"/>
    <p:sldId id="266" r:id="rId38"/>
    <p:sldId id="337" r:id="rId39"/>
    <p:sldId id="321" r:id="rId40"/>
    <p:sldId id="296" r:id="rId4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7A0AFF-F5F7-4025-88CA-93472B45A8A0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4CF331-608B-4F86-B854-C3C5260B97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32403552-42CA-1F83-5042-087AE9DFF1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C99D9281-6B05-8B9F-5F7E-70A902463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1E9A4F-42C4-B641-4D44-F59E2241F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7B254C-8544-406C-96E1-DF6D8FE852DE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EB28C554-59CF-1EE1-ECE0-D3FF39C0DE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DC15BB2E-80A8-3C35-A3A8-266CF522BE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71BCD7-B083-E436-4DC9-FE1D56D0D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8BAE53-11B2-4157-A999-AA02EFEAA8FC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8321945C-E704-6A76-EADB-64C28A14ED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78BFD05-FE10-FC43-7D1F-EDDD524435C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CD5F7E-3B11-4589-A5D4-F18D2FB15D8C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0AF5-DC9A-4A71-9C8A-35D1A7313A53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4A31-A067-4F64-9784-C7DF57B26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7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4EE1-79A3-4051-AFA9-0420BAFB10B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7CF1-F830-486D-8ED0-7F651CC438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42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DCAA-D530-4676-BFFD-F7CB6CD469E8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FF46-E441-4F0F-BFE8-C404A166A9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89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2B09-9889-4B24-99AD-D38D092F85F3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7848-80E8-471E-A10A-C67BFCAA3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7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8013" cy="1433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B2E2C2-10A6-0364-9F2C-7547ECE9705E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0BD655-E8AD-22DC-B60D-B4D83E2F517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38F68868-CC2B-44E8-A864-47E1434777FB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62B750-BC9E-D1F8-9C49-A180D3DBC49F}"/>
              </a:ext>
            </a:extLst>
          </p:cNvPr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64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577E-4A3C-4CF6-A5BF-2B38888009DD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DCE5-DBD8-40A5-A60D-0F554D1F8F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007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1BEC-BF29-4E51-8A2F-01B618768EEA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F991-8856-41CA-B6C4-A010CD0532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71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F777-B282-4899-96A6-858D4AB04008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BCFF-E9E3-4256-BD21-A3718CC38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94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E7A8-BBF8-4A6D-8717-DF128A780D45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12F0-E0F6-41CA-8398-DD01EEE109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74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ABA2-D27A-4DB2-A4E5-0E77EA21187B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CA5F-D790-4227-8F31-8769D70218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72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FC1B-AD10-42EC-82E9-232711F1BA27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1FA6-3731-45D6-B66C-BDF9C4025C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69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93194-6734-41A5-929E-A7B721938796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A728-CCA0-45AF-9EEB-B3272D89B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233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D0FC-0348-43FE-AB43-980B643B4C9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7E00-24B6-4D00-AFC9-B598BCC81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054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DD40C7-5D9D-4570-8F52-EDE9DA788B16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99A75DB-0D9F-417A-AE1E-F89959FBD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5" r:id="rId2"/>
    <p:sldLayoutId id="2147483774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5" r:id="rId9"/>
    <p:sldLayoutId id="2147483771" r:id="rId10"/>
    <p:sldLayoutId id="2147483772" r:id="rId11"/>
    <p:sldLayoutId id="2147483776" r:id="rId12"/>
    <p:sldLayoutId id="2147483777" r:id="rId13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z3.foto.rambler.ru/public/didenko-julja/_photos/1234675749_30a36f3bdeacryerryirjos/1234675749_30a36f3bdeac-ryerryirjos-web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33383"/>
            <a:ext cx="7498080" cy="1143008"/>
          </a:xfrm>
        </p:spPr>
        <p:txBody>
          <a:bodyPr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«Одаренный ребенок»-кто он?</a:t>
            </a:r>
            <a:br>
              <a:rPr lang="ru-RU" sz="4000" dirty="0"/>
            </a:br>
            <a:endParaRPr lang="ru-RU" dirty="0"/>
          </a:p>
        </p:txBody>
      </p:sp>
      <p:pic>
        <p:nvPicPr>
          <p:cNvPr id="6148" name="Picture 32" descr="MPj0430493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4283" y="1672456"/>
            <a:ext cx="5315433" cy="472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:a16="http://schemas.microsoft.com/office/drawing/2014/main" id="{6CD5D478-36B9-1D6A-4295-7229A4033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00188"/>
            <a:ext cx="8686800" cy="45799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4000" b="1" i="1" u="sng">
                <a:solidFill>
                  <a:schemeClr val="tx1"/>
                </a:solidFill>
              </a:rPr>
              <a:t>Креативность </a:t>
            </a:r>
            <a:r>
              <a:rPr lang="ru-RU" altLang="ru-RU" sz="4000">
                <a:solidFill>
                  <a:schemeClr val="tx1"/>
                </a:solidFill>
              </a:rPr>
              <a:t>– </a:t>
            </a:r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придумывать нечто новое, представляющее определенную ценность, способность преодолевать традиционные представления и стереотипы и создавать продукты и идеи, опережающие свое время.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783832" cy="10715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Одаренность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088" y="1125538"/>
            <a:ext cx="7791450" cy="512445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системное, развивающееся в течение жизни качество психики, которое определяет возможность достижения человеком более высоких (необычных, незаурядных) результатов в одном или нескольких видах деятельности по сравнению с другими людьми.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Одаренный ребенок</a:t>
            </a:r>
            <a:r>
              <a:rPr lang="ru-RU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084763"/>
            <a:ext cx="12620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72" y="435625"/>
            <a:ext cx="7715272" cy="114300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latin typeface="Times New Roman" panose="02020603050405020304" pitchFamily="18" charset="0"/>
              </a:rPr>
              <a:t>КАКОГО РЕБЕНКА МОЖНО НАЗВАТЬ ОДАРЕННЫМ?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7483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700" dirty="0">
                <a:solidFill>
                  <a:schemeClr val="tx2"/>
                </a:solidFill>
                <a:latin typeface="Times New Roman" panose="02020603050405020304" pitchFamily="18" charset="0"/>
              </a:rPr>
              <a:t>Дети, интеллектуальный уровень которых на порядки превосходит уровень других детей в его возрастной категории.</a:t>
            </a:r>
          </a:p>
          <a:p>
            <a:pPr>
              <a:lnSpc>
                <a:spcPct val="90000"/>
              </a:lnSpc>
            </a:pPr>
            <a:r>
              <a:rPr lang="ru-RU" altLang="ru-RU" sz="2700" dirty="0">
                <a:solidFill>
                  <a:schemeClr val="tx2"/>
                </a:solidFill>
                <a:latin typeface="Times New Roman" panose="02020603050405020304" pitchFamily="18" charset="0"/>
              </a:rPr>
              <a:t> Одаренные -  дети, которые самостоятельно проявляют знания в одной или нескольких областях или проявляют способности, не свойственные возрасту.</a:t>
            </a:r>
          </a:p>
          <a:p>
            <a:pPr>
              <a:lnSpc>
                <a:spcPct val="90000"/>
              </a:lnSpc>
            </a:pPr>
            <a:r>
              <a:rPr lang="ru-RU" altLang="ru-RU" sz="2700" dirty="0">
                <a:solidFill>
                  <a:schemeClr val="tx2"/>
                </a:solidFill>
                <a:latin typeface="Times New Roman" panose="02020603050405020304" pitchFamily="18" charset="0"/>
              </a:rPr>
              <a:t> Для одаренных детей характерно опережающее развитие, т. е. опережение своих сверстников по ряду психических параметров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589199" cy="1280890"/>
          </a:xfrm>
        </p:spPr>
        <p:txBody>
          <a:bodyPr/>
          <a:lstStyle/>
          <a:p>
            <a:r>
              <a:rPr lang="ru-RU" sz="4000" dirty="0"/>
              <a:t>Общие признаки одаренности: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704856" cy="4392488"/>
          </a:xfrm>
        </p:spPr>
        <p:txBody>
          <a:bodyPr>
            <a:noAutofit/>
          </a:bodyPr>
          <a:lstStyle/>
          <a:p>
            <a:r>
              <a:rPr lang="ru-RU" sz="2000" dirty="0"/>
              <a:t>Высокая любознательность и исследовательская активность;</a:t>
            </a:r>
          </a:p>
          <a:p>
            <a:r>
              <a:rPr lang="ru-RU" sz="2000" dirty="0"/>
              <a:t> Способность устанавливать причинно-следственные связи и делать выводы;</a:t>
            </a:r>
          </a:p>
          <a:p>
            <a:r>
              <a:rPr lang="ru-RU" sz="2000" dirty="0"/>
              <a:t>Способность классифицировать, </a:t>
            </a:r>
            <a:r>
              <a:rPr lang="ru-RU" sz="2000" dirty="0" err="1"/>
              <a:t>категоризировать</a:t>
            </a:r>
            <a:r>
              <a:rPr lang="ru-RU" sz="2000" dirty="0"/>
              <a:t>, умение широко пользоваться накопленными знаниями;</a:t>
            </a:r>
          </a:p>
          <a:p>
            <a:r>
              <a:rPr lang="ru-RU" sz="2000" dirty="0"/>
              <a:t>Отличная память;</a:t>
            </a:r>
          </a:p>
          <a:p>
            <a:r>
              <a:rPr lang="ru-RU" sz="2000" dirty="0"/>
              <a:t> Большой словарный запас; </a:t>
            </a:r>
          </a:p>
          <a:p>
            <a:r>
              <a:rPr lang="ru-RU" sz="2000" dirty="0"/>
              <a:t>Повышенная концентрация внимания на чем-либо; </a:t>
            </a:r>
          </a:p>
          <a:p>
            <a:r>
              <a:rPr lang="ru-RU" sz="2000" dirty="0"/>
              <a:t>Упорство в достижении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365640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5362"/>
            <a:ext cx="7346776" cy="1280890"/>
          </a:xfrm>
        </p:spPr>
        <p:txBody>
          <a:bodyPr>
            <a:no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одаренными детьми трудна, 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  богата развивающими идеями- не только для обучающихся,   но и для педагога.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75" y="980728"/>
            <a:ext cx="7778824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Одарённый ребёнок: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180" y="1315585"/>
            <a:ext cx="8339413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Дисциплинированный.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Неровно успевающий.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Организованный.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Выбивающийся из общего темпа.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Эрудированный.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Странный в поведении, непонятный.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Умеющий поддержать общее дело.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Выскакивающий на уроке с нелепыми замечаниями.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Стабильно успевающий (всегда хорошо учится). Занятый своими делами (индивидуалист).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Быстро, “на лету” схватывающий.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умеющий общаться, конфликтный.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Общающийся легко, приятный в общении.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Иногда тугодум, иногда не может понять очевидного.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Ясно, понятно для всех выражающий свои мысли.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всегда желающий подчиняться большинству или официальному руководителю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7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496300" cy="5053012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Примерно пятая часть дошкольников может быть отнесена к одаренным детям. Но они, как правило, лишены необходимой для развития их талантов поддержки, в результате всего лишь 2-5%  детского поколения действительно проявляют себя как одаренные.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Интеллектуально одарено 2% детей, с повышенными умственными способностями – 15 -16%, то есть в общем 18 детей из ста. Из 5 одаренных детей выявляется только один. Однако, и это не означает, что одаренность такого ребенка будет развиваться и совершенствоваться в дальнейшем.</a:t>
            </a:r>
          </a:p>
        </p:txBody>
      </p:sp>
      <p:pic>
        <p:nvPicPr>
          <p:cNvPr id="10243" name="Picture 2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130800"/>
            <a:ext cx="12604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5" y="260648"/>
            <a:ext cx="6264696" cy="93610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45ED8335-D537-3DF9-EF4F-E4B594CD41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3796" y="188640"/>
            <a:ext cx="8301806" cy="1152129"/>
          </a:xfrm>
        </p:spPr>
        <p:txBody>
          <a:bodyPr lIns="0" tIns="0" rIns="0" bIns="0">
            <a:noAutofit/>
          </a:bodyPr>
          <a:lstStyle/>
          <a:p>
            <a:pPr marL="0" indent="0" algn="ctr">
              <a:lnSpc>
                <a:spcPct val="93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FF0000"/>
                </a:solidFill>
              </a:rPr>
              <a:t>В результате  </a:t>
            </a:r>
            <a:r>
              <a:rPr lang="en-GB" sz="3200" b="1" dirty="0" err="1">
                <a:solidFill>
                  <a:srgbClr val="FF0000"/>
                </a:solidFill>
              </a:rPr>
              <a:t>экспериментов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199</a:t>
            </a:r>
            <a:r>
              <a:rPr lang="ru-RU" sz="3200" b="1" dirty="0">
                <a:solidFill>
                  <a:srgbClr val="FF0000"/>
                </a:solidFill>
              </a:rPr>
              <a:t>5</a:t>
            </a:r>
            <a:r>
              <a:rPr lang="en-GB" sz="3200" b="1" dirty="0">
                <a:solidFill>
                  <a:srgbClr val="FF0000"/>
                </a:solidFill>
              </a:rPr>
              <a:t>-х </a:t>
            </a:r>
            <a:r>
              <a:rPr lang="en-GB" sz="3200" b="1" dirty="0" err="1">
                <a:solidFill>
                  <a:srgbClr val="FF0000"/>
                </a:solidFill>
              </a:rPr>
              <a:t>выяснилось</a:t>
            </a:r>
            <a:r>
              <a:rPr lang="en-GB" sz="3200" b="1" dirty="0">
                <a:solidFill>
                  <a:srgbClr val="FF0000"/>
                </a:solidFill>
              </a:rPr>
              <a:t>: </a:t>
            </a:r>
            <a:br>
              <a:rPr lang="en-GB" sz="3200" b="1" dirty="0">
                <a:solidFill>
                  <a:srgbClr val="FF0000"/>
                </a:solidFill>
              </a:rPr>
            </a:b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D149F9B-90B2-A679-AF1A-6086B20BB81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33796" y="1495183"/>
            <a:ext cx="8147050" cy="5183187"/>
          </a:xfrm>
          <a:noFill/>
        </p:spPr>
        <p:txBody>
          <a:bodyPr lIns="0" tIns="0" rIns="0" bIns="0" anchor="ctr"/>
          <a:lstStyle/>
          <a:p>
            <a:pPr marL="457200" lvl="1" indent="0">
              <a:lnSpc>
                <a:spcPct val="93000"/>
              </a:lnSpc>
              <a:spcBef>
                <a:spcPts val="850"/>
              </a:spcBef>
              <a:buFont typeface="Wingdings" panose="05000000000000000000" pitchFamily="2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ru-RU" altLang="ru-RU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93000"/>
              </a:lnSpc>
              <a:spcBef>
                <a:spcPts val="850"/>
              </a:spcBef>
              <a:buFont typeface="Wingdings" panose="05000000000000000000" pitchFamily="2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3000"/>
              </a:lnSpc>
              <a:spcBef>
                <a:spcPts val="850"/>
              </a:spcBef>
              <a:buFont typeface="Wingdings" panose="05000000000000000000" pitchFamily="2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нных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успевают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3000"/>
              </a:lnSpc>
              <a:spcBef>
                <a:spcPts val="850"/>
              </a:spcBef>
              <a:buFont typeface="Wingdings" panose="05000000000000000000" pitchFamily="2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3000"/>
              </a:lnSpc>
              <a:spcBef>
                <a:spcPts val="850"/>
              </a:spcBef>
              <a:buFont typeface="Wingdings" panose="05000000000000000000" pitchFamily="2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нность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бразна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lnSpc>
                <a:spcPct val="93000"/>
              </a:lnSpc>
              <a:spcBef>
                <a:spcPts val="850"/>
              </a:spcBef>
              <a:buFont typeface="Wingdings" panose="05000000000000000000" pitchFamily="2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Универсальной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одаренных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lnSpc>
                <a:spcPct val="93000"/>
              </a:lnSpc>
              <a:spcBef>
                <a:spcPts val="850"/>
              </a:spcBef>
              <a:buFont typeface="Wingdings" panose="05000000000000000000" pitchFamily="2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намного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lnSpc>
                <a:spcPct val="93000"/>
              </a:lnSpc>
              <a:spcBef>
                <a:spcPts val="850"/>
              </a:spcBef>
              <a:buFont typeface="Wingdings" panose="05000000000000000000" pitchFamily="2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GB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3000"/>
              </a:lnSpc>
              <a:spcBef>
                <a:spcPts val="850"/>
              </a:spcBef>
              <a:buFont typeface="Wingdings" panose="05000000000000000000" pitchFamily="2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01122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одаренности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4213" y="1125538"/>
            <a:ext cx="8007350" cy="5399087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2500"/>
          </a:bodyPr>
          <a:lstStyle/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виду деятельности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Интеллектуальная одаренность различных видов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Коммуникативная (социально-личностная, лидерская)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 эстетическая (хореографическая, изобразительная, музыкальная, литературно-поэтическая)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Духовно-ценностная (одаренность, которая проявляется в создании новых духовных ценностей и служении людям)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(одаренность в ремеслах, спортивная и организационная)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форме проявления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Явная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Скрытая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MCj039749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300663"/>
            <a:ext cx="22066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yabinka.bar.edu54.ru/images/odd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6534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развития одаренности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85875" y="1447800"/>
            <a:ext cx="7648575" cy="512445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Интеллектуальное развитие к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годам имеет положительное ускорение, которое сменяется отрицательным, а к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годам в основном завершается.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годам достигается 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интеллекта;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диагностики интеллект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-летних подростков и учащихся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-х классов    существенно не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отличаются.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0" name="Picture 8" descr="MPj043178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4357688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320"/>
            <a:ext cx="7719274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«Одаренный ребенок»-кто он?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214438" y="1524000"/>
            <a:ext cx="7715250" cy="49053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он- «одаренный ребенок»?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Одарен, или нет?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определить  «одаренность»?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за ней скрывается?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0300" y="4181475"/>
            <a:ext cx="3989388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647836" cy="12255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Степень одаренности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351837" cy="5145087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ru-RU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сверходаренные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дети, таких называют гениями (</a:t>
            </a:r>
            <a:r>
              <a:rPr lang="ru-RU" sz="24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Гениальность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наибольшее проявление творческого потенциала личности относительно остальных людей, наивысшая степень одаренности в чем-либо).Это самая малочисленная группа, к которой относят не более одного человека на десять тысяч.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высокоодаренные, или талантливые, примерно 2‑3 %.  (</a:t>
            </a:r>
            <a:r>
              <a:rPr lang="ru-RU" sz="24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Талант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очевидная способность человека к чему-либо, которую могут отточить время и опыт).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 одаренные (15‑25 %).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Остальные дети входят в пределы нормы (70 %)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4" name="Рисунок 3" descr="а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800" y="5373688"/>
            <a:ext cx="14763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29" y="341037"/>
            <a:ext cx="7786742" cy="12858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Портрет одаренного ребенка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73262" y="1602395"/>
            <a:ext cx="7462838" cy="487045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познавательной деятельности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Психосоциальная чувствительность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характеристики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8" name="Picture 15" descr="MPj043097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360" y="4108055"/>
            <a:ext cx="2634630" cy="2295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480720" cy="79208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  <a:b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деятельностиО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125538"/>
            <a:ext cx="8713787" cy="5472112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Отличаясь широтой восприятия, одаренные дети остро чувствуют все происходящее в окружающем их мире и чрезвычайно любопытны в отношении того, как устроен тот или иной предмет. Они  склонны активно исследовать все окружающее.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обладают способностью воспринимать связи между явлениями и предметами и делать соответствующие выводы; им нравится в своем воображении создавать альтернативные системы.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Отличная память в сочетании с ранним речевым развитием и способностью к классификации и </a:t>
            </a:r>
            <a:r>
              <a:rPr lang="ru-RU" sz="1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категоризированию</a:t>
            </a: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помогают такому ребенку накапливать большой объем информации и интенсивно использовать ее.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Одаренные дети обладают большим словарным запасом, позволяющим им свободно и четко излагать свои мысли.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Наряду со способностью воспринимать смысловые неясности, сохранить высокий порог восприятия в течение длительного времени, с удовольствием заниматься сложными и даже не имеющими практического решения задачами они не терпят, когда им навязывают готовые ответы.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отличаются продолжительным периодом концентрации внимания и большим упорством в решении задач.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480720" cy="79208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Психосоциальная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чувствительность</a:t>
            </a:r>
            <a:b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деятельностиОПп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424862" cy="5472113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Одаренные дети обнаруживают обостренное чувство справедливости; опережающее нравственное развитие опирается на опережающее развитие восприятия и познания.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остро реагируют на несправедливость окружающего мира, предъявляют высокие требования к себе и окружающим.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Живое воображение, включение элементов игры в выполнение задач, творчество, изобретательность и богатая фантазия (воображаемые друзья, братья и сестры) весьма характерны для одаренных детей.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обладают отличным чувством юмора, любят смешные несоответствия, игру слов, шутки.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 недостает эмоционального баланса, в раннем возрасте одаренные дети нетерпеливы и порывисты.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Порой для них характерны преувеличенные страхи и повышенная уязвимость.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Эгоцентризм в этом возрасте как у обычных детей.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Нередко у одаренных детей развиваются негативное </a:t>
            </a:r>
            <a:r>
              <a:rPr lang="ru-RU" sz="1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самовосприятие</a:t>
            </a: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возникают трудности в общении со сверстниками.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480720" cy="79208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характеристики</a:t>
            </a:r>
            <a:b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деятельностиОПп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550" y="1196975"/>
            <a:ext cx="7462838" cy="487045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Одаренных детей отличает высокий энергетический уровень, причем спят они меньше обычного.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моторная координация и владение руками часто отстают от познавательных способностей. Им необходима практика. Разница в интеллектуальном и физическом развитии таких детей может обескураживать их и развивать несамостоятельность.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Зрение одаренных детей (в возрасте до 8 лет) часто нестабильно, им трудно менять фокус с близкого расстояния на дальнее.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60" name="Picture 15" descr="MPj043097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365625"/>
            <a:ext cx="19446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786742" cy="12858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характеров одаренных детей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85875" y="1785938"/>
            <a:ext cx="7572375" cy="485775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1-й тип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подвижный, веселый, коммуникабельный, открытый, с хорошим речевым развитием, лидер, фантазер.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2-й тип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замкнутый, тихий,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размышляющий,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застенчивый, пугливый.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4" name="Picture 15" descr="MPj043097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4286250"/>
            <a:ext cx="271462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Первые шаги выявления одаренности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272808" cy="41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Изучение:</a:t>
            </a:r>
          </a:p>
          <a:p>
            <a:r>
              <a:rPr lang="ru-RU" dirty="0"/>
              <a:t>условий и историй развития учащихся в семье,</a:t>
            </a:r>
          </a:p>
          <a:p>
            <a:r>
              <a:rPr lang="ru-RU" dirty="0"/>
              <a:t>увлечения ребенка,</a:t>
            </a:r>
          </a:p>
          <a:p>
            <a:r>
              <a:rPr lang="ru-RU" dirty="0"/>
              <a:t>сведения о семье, о раннем развитии ребёнка,</a:t>
            </a:r>
          </a:p>
          <a:p>
            <a:r>
              <a:rPr lang="ru-RU" dirty="0"/>
              <a:t>интересы способности, на основе наблюдения,</a:t>
            </a:r>
          </a:p>
          <a:p>
            <a:r>
              <a:rPr lang="ru-RU" dirty="0"/>
              <a:t>изучения психологических особенностей речи, памяти, логического мышления,</a:t>
            </a:r>
          </a:p>
          <a:p>
            <a:r>
              <a:rPr lang="ru-RU" dirty="0"/>
              <a:t>система портфолио ученика, которая создаётся с первого класса, и ведётся до окончания школы</a:t>
            </a:r>
          </a:p>
        </p:txBody>
      </p:sp>
    </p:spTree>
    <p:extLst>
      <p:ext uri="{BB962C8B-B14F-4D97-AF65-F5344CB8AC3E}">
        <p14:creationId xmlns:p14="http://schemas.microsoft.com/office/powerpoint/2010/main" val="661566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8351838" cy="650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Методики выявления одаренности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200" b="1" i="1" dirty="0">
                <a:latin typeface="Times New Roman" pitchFamily="18" charset="0"/>
                <a:ea typeface="Calibri"/>
                <a:cs typeface="Times New Roman" pitchFamily="18" charset="0"/>
              </a:rPr>
              <a:t>Среди наиболее известных методов измерения интеллекта можно отметить следующие</a:t>
            </a:r>
            <a: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а)</a:t>
            </a:r>
            <a: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шкала интеллекта </a:t>
            </a:r>
            <a:r>
              <a:rPr lang="ru-RU" sz="2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Станфорд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ru-RU" sz="2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Бине</a:t>
            </a:r>
            <a: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  <a:t>, предназначенная для тестирования детей начиная с 2-летнего возраста;</a:t>
            </a:r>
            <a:b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б)</a:t>
            </a:r>
            <a: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Векслеровская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шкала интеллекта</a:t>
            </a:r>
            <a: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  <a:t> и различные варианты этого теста предназначены для тестирования не только детей, но и взрослых;</a:t>
            </a:r>
            <a:b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в) 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шкала детских способностей Маккарти</a:t>
            </a:r>
            <a: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  <a:t> предназначена для тестирования детей в возрасте от 2,5 до 8,5 года (дается обобщенная оценка и 5 </a:t>
            </a:r>
            <a:r>
              <a:rPr lang="ru-RU" sz="2200" i="1" dirty="0" err="1">
                <a:latin typeface="Times New Roman" pitchFamily="18" charset="0"/>
                <a:ea typeface="Calibri"/>
                <a:cs typeface="Times New Roman" pitchFamily="18" charset="0"/>
              </a:rPr>
              <a:t>субоценок</a:t>
            </a:r>
            <a: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  <a:t> для вербальных, перцептивных, вычислительных, моторных способностей и памяти);</a:t>
            </a:r>
            <a:b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г)</a:t>
            </a:r>
            <a: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тест когнитивных способностей, разработанный </a:t>
            </a:r>
            <a:r>
              <a:rPr lang="ru-RU" sz="2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Р.Э.Торндайком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2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Е.Хаген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  <a:t> дает три оценки (вербальная, невербальная и количественная), он широко используется при выявлении детей, которые должны заниматься по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latin typeface="Times New Roman" pitchFamily="18" charset="0"/>
                <a:ea typeface="Calibri"/>
                <a:cs typeface="Times New Roman" pitchFamily="18" charset="0"/>
              </a:rPr>
              <a:t>специальной программе для одаренных.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http://pershickowa.narod.ru/olderfiles/1/odaren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084763"/>
            <a:ext cx="1162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333375"/>
            <a:ext cx="8569325" cy="635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Наиболее популярными при оценивании академической одаренности являются следующие тесты</a:t>
            </a:r>
            <a:r>
              <a:rPr lang="ru-RU" sz="3200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3200" i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а) 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общий тест основных умений</a:t>
            </a:r>
            <a:r>
              <a:rPr lang="ru-RU" sz="2400" i="1" dirty="0">
                <a:latin typeface="Times New Roman"/>
                <a:ea typeface="Calibri"/>
                <a:cs typeface="+mn-cs"/>
              </a:rPr>
              <a:t>, оценивающий базовые навыки в чтении, орфографии, математике и др.</a:t>
            </a:r>
            <a:br>
              <a:rPr lang="ru-RU" sz="2400" i="1" dirty="0">
                <a:latin typeface="Times New Roman"/>
                <a:ea typeface="Calibri"/>
                <a:cs typeface="+mn-cs"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б)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 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Айовский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 тест основных умений</a:t>
            </a:r>
            <a:r>
              <a:rPr lang="ru-RU" sz="2400" i="1" dirty="0">
                <a:latin typeface="Times New Roman"/>
                <a:ea typeface="Calibri"/>
                <a:cs typeface="+mn-cs"/>
              </a:rPr>
              <a:t>, оценивающий словарный запас, успешность в чтении, языковые навыки;</a:t>
            </a:r>
            <a:br>
              <a:rPr lang="ru-RU" sz="2400" i="1" dirty="0">
                <a:latin typeface="Times New Roman"/>
                <a:ea typeface="Calibri"/>
                <a:cs typeface="+mn-cs"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в) 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Станфорский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 тест достижений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,</a:t>
            </a:r>
            <a:r>
              <a:rPr lang="ru-RU" sz="2400" i="1" dirty="0">
                <a:latin typeface="Times New Roman"/>
                <a:ea typeface="Calibri"/>
                <a:cs typeface="+mn-cs"/>
              </a:rPr>
              <a:t> предусматривающий оценку знаний и навыков ребенка в математике, естествознании, в понимании устной речи;</a:t>
            </a:r>
            <a:br>
              <a:rPr lang="ru-RU" sz="2400" i="1" dirty="0">
                <a:latin typeface="Times New Roman"/>
                <a:ea typeface="Calibri"/>
                <a:cs typeface="+mn-cs"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г) 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Калифорнийский тест достижений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, </a:t>
            </a:r>
            <a:r>
              <a:rPr lang="ru-RU" sz="2400" i="1" dirty="0">
                <a:latin typeface="Times New Roman"/>
                <a:ea typeface="Calibri"/>
                <a:cs typeface="+mn-cs"/>
              </a:rPr>
              <a:t>оценивающий успешность в чтении, словарный запас,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Times New Roman"/>
                <a:ea typeface="Calibri"/>
                <a:cs typeface="+mn-cs"/>
              </a:rPr>
              <a:t> понятливость, математические способности.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Times New Roman"/>
                <a:ea typeface="Calibri"/>
                <a:cs typeface="+mn-cs"/>
              </a:rPr>
              <a:t> </a:t>
            </a:r>
            <a:br>
              <a:rPr lang="ru-RU" sz="2400" i="1" dirty="0">
                <a:latin typeface="Times New Roman"/>
                <a:ea typeface="Calibri"/>
                <a:cs typeface="+mn-cs"/>
              </a:rPr>
            </a:br>
            <a:endParaRPr lang="ru-RU" sz="2400" i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850" y="260350"/>
            <a:ext cx="8947150" cy="6578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Среди наиболее известных зарубежных психомоторных тестов выделяют следующие</a:t>
            </a:r>
            <a:r>
              <a:rPr lang="ru-RU" sz="3200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3200" i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Тест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Пурдве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 предназначен для оценки непрерывно-двигательных способностей, где оцениваются направленность реакций, непрерывно-двигательная координация.</a:t>
            </a:r>
            <a:br>
              <a:rPr lang="ru-RU" sz="2400" i="1" dirty="0">
                <a:latin typeface="Times New Roman"/>
                <a:ea typeface="Calibri"/>
                <a:cs typeface="Times New Roman"/>
              </a:rPr>
            </a:b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Тест ловкости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 манипулирования с мелкими предметами 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Крауфорда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br>
              <a:rPr lang="ru-RU" sz="2400" i="1" dirty="0">
                <a:latin typeface="Times New Roman"/>
                <a:ea typeface="Calibri"/>
                <a:cs typeface="Times New Roman"/>
              </a:rPr>
            </a:b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Тест на основные двигательные навыки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Д.Арнхейма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и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У.Синклера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 направлен на оценку способностей ребенка координировать работу глаз и рук, координировать 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i="1" dirty="0">
                <a:latin typeface="Times New Roman"/>
                <a:ea typeface="Calibri"/>
                <a:cs typeface="Times New Roman"/>
              </a:rPr>
              <a:t>или регулировать движения разной амплитуды.</a:t>
            </a:r>
            <a:br>
              <a:rPr lang="ru-RU" sz="2400" i="1" dirty="0">
                <a:latin typeface="Times New Roman"/>
                <a:ea typeface="Calibri"/>
                <a:cs typeface="Times New Roman"/>
              </a:rPr>
            </a:b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Тест на зрительно-двигательную координацию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К.Берри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 состоит в том, чтобы ребенок воспроизвел 24 рисунка, сложность которых постепенно возрастает.</a:t>
            </a:r>
            <a:endParaRPr lang="ru-RU" sz="2400" i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3555" name="Picture 2" descr="http://mir-detstva.kiev.ua/files/ris10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4722813"/>
            <a:ext cx="190817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88913"/>
            <a:ext cx="8424862" cy="606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Одаренность - конечно дар,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Богом данный, данный свыше.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Одаренность – это огонь,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гаси, поддержи его, слышишь.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Одаренность – пытливый ум,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Почемучка еще с пеленок.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Одаренный - философ и шут,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общем, трудный еще ребенок.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Одаренность – это маленький росточек, едва проклюнувшийся из земли и требующий к себе огромного внимания. Необходимо холить и лелеять, ухаживать за ним, сделать все необходимое, чтобы он вырос и дал обильный плод».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33375"/>
            <a:ext cx="3600450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Цель работы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с одарёнными детьми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3045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		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Создать условия для выявления, поддержки и развития одаренных детей, их самореализации, профессионального самоопределения в соответствии со способностями, а также создание условий для оптимального развития детей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Основные задачи 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выявление одарённых детей и создание системы работы с ними;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отбор средств обучения, способствующих развитию самостоятельности мышления, инициативности и научно-исследовательских навыков, творчества в урочной и внеурочной деятельности; 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организация разнообразной внеурочной деятельности;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социальная и психологическая поддержка одаренных детей.</a:t>
            </a:r>
            <a:r>
              <a:rPr lang="ru-RU" sz="3200" dirty="0"/>
              <a:t> </a:t>
            </a:r>
          </a:p>
          <a:p>
            <a:pPr>
              <a:buNone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388350" cy="554513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71527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работы с одаренными детьми: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 с научной литературой о психологических особенностях и методических приемах, эффективных при работе с одаренными детьми.</a:t>
            </a:r>
          </a:p>
          <a:p>
            <a:pPr marL="274320" indent="-274320"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целенаправленных наблюдений,  за учебной и внеучебной деятельностью учащихся.</a:t>
            </a:r>
          </a:p>
          <a:p>
            <a:pPr marL="274320" indent="-274320"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 материалов и проведение специальных тестов, анкет, диагностических обследований позволяющих определить наличие одаренности. </a:t>
            </a:r>
          </a:p>
          <a:p>
            <a:pPr marL="274320" indent="-274320"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условий, способствующих оптимальному развитию одаренности.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715272" cy="1143000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anose="02020603050405020304" pitchFamily="18" charset="0"/>
              </a:rPr>
              <a:t>ПРИНЦИПЫ РАБОТЫ: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принцип дифференциации и индивидуализации обучения, высшим уровнем реализации которых является разработка индивидуальной программы развития одаренного ребенка; </a:t>
            </a:r>
          </a:p>
          <a:p>
            <a:pPr>
              <a:lnSpc>
                <a:spcPct val="80000"/>
              </a:lnSpc>
            </a:pPr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принцип максимального разнообразия предоставляемых возможностей; </a:t>
            </a:r>
          </a:p>
          <a:p>
            <a:pPr>
              <a:lnSpc>
                <a:spcPct val="80000"/>
              </a:lnSpc>
            </a:pPr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принцип обеспечения свободы выбора учащимися дополнительных образовательных услуг; </a:t>
            </a:r>
          </a:p>
          <a:p>
            <a:pPr>
              <a:lnSpc>
                <a:spcPct val="80000"/>
              </a:lnSpc>
            </a:pPr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принцип возрастания роли внеурочной деятельности одаренных детей через кружки, секции, факультативы, клубы по интересам,</a:t>
            </a:r>
          </a:p>
          <a:p>
            <a:pPr>
              <a:lnSpc>
                <a:spcPct val="80000"/>
              </a:lnSpc>
            </a:pPr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принципе усиления внимания к проблеме </a:t>
            </a:r>
            <a:r>
              <a:rPr lang="ru-RU" altLang="ru-RU" sz="3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межпредметных</a:t>
            </a:r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связей в индивидуальной работе с учащимися; </a:t>
            </a:r>
          </a:p>
          <a:p>
            <a:pPr>
              <a:lnSpc>
                <a:spcPct val="80000"/>
              </a:lnSpc>
            </a:pPr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принципе создания условий для совместной работы учащихся при минимальной роли учит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8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педагогической деятельности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632848" cy="4464496"/>
          </a:xfrm>
        </p:spPr>
        <p:txBody>
          <a:bodyPr>
            <a:normAutofit/>
          </a:bodyPr>
          <a:lstStyle/>
          <a:p>
            <a:r>
              <a:rPr lang="ru-RU" dirty="0"/>
              <a:t>принцип максимального разнообразия предоставленных возможностей для развития личности;</a:t>
            </a:r>
          </a:p>
          <a:p>
            <a:r>
              <a:rPr lang="ru-RU" dirty="0"/>
              <a:t>принцип возрастания роли внеурочной деятельности;</a:t>
            </a:r>
          </a:p>
          <a:p>
            <a:r>
              <a:rPr lang="ru-RU" dirty="0"/>
              <a:t>принцип индивидуализации и дифференциации обучения;</a:t>
            </a:r>
          </a:p>
          <a:p>
            <a:r>
              <a:rPr lang="ru-RU" dirty="0"/>
              <a:t>принцип создания условий для совместной работы учащихся при минимальном участии учителя;</a:t>
            </a:r>
          </a:p>
          <a:p>
            <a:r>
              <a:rPr lang="ru-RU" dirty="0"/>
              <a:t>принцип свободы выбора учащимися дополнительных образовательных услуг, помощи, наставничества.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1815825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При работе с одаренными детьми необходимо учитывать следующие принципы: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11649"/>
            <a:ext cx="8229600" cy="4281339"/>
          </a:xfrm>
        </p:spPr>
        <p:txBody>
          <a:bodyPr/>
          <a:lstStyle/>
          <a:p>
            <a:r>
              <a:rPr lang="ru-RU" sz="2800" dirty="0"/>
              <a:t>-у всех детей, независимо от уровня одаренности и даже уровня интеллектуальных возможностей необходимо развивать их креативные качества.</a:t>
            </a:r>
          </a:p>
          <a:p>
            <a:r>
              <a:rPr lang="ru-RU" sz="2800" dirty="0"/>
              <a:t>с детьми, отличающимися повышенными возможностями в усвоении знаний, необходимо вести специальную работу;</a:t>
            </a:r>
          </a:p>
        </p:txBody>
      </p:sp>
    </p:spTree>
    <p:extLst>
      <p:ext uri="{BB962C8B-B14F-4D97-AF65-F5344CB8AC3E}">
        <p14:creationId xmlns:p14="http://schemas.microsoft.com/office/powerpoint/2010/main" val="3592262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6541"/>
            <a:ext cx="8229600" cy="5361459"/>
          </a:xfrm>
        </p:spPr>
        <p:txBody>
          <a:bodyPr>
            <a:normAutofit/>
          </a:bodyPr>
          <a:lstStyle/>
          <a:p>
            <a:r>
              <a:rPr lang="ru-RU" sz="2800" dirty="0"/>
              <a:t>работа по развитию одаренности детей не должна и не может вестись только в направлении их интеллектуальных и творческих возможностей. Необходимо развитие всех личностных качеств в целом и только на этой основе целенаправленное развитие индивидуальных способностей;</a:t>
            </a:r>
          </a:p>
          <a:p>
            <a:r>
              <a:rPr lang="ru-RU" sz="2800" dirty="0"/>
              <a:t>необходимо постоянное соотнесение учебных и индивидуальных способностей.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7266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 В работе с одаренными детьми нужно избегать 2-х крайностей: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08920"/>
            <a:ext cx="6591985" cy="3777622"/>
          </a:xfrm>
        </p:spPr>
        <p:txBody>
          <a:bodyPr/>
          <a:lstStyle/>
          <a:p>
            <a:r>
              <a:rPr lang="ru-RU" sz="2800" dirty="0"/>
              <a:t> возведение ребенка на пьедестал, подчеркивания его особых прав,</a:t>
            </a:r>
          </a:p>
          <a:p>
            <a:r>
              <a:rPr lang="ru-RU" sz="2800" dirty="0"/>
              <a:t> с другой стороны – публичного принижения достоинства или игнорирования интеллектуальных успехов во время борьбы со “звездностью”.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9382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640871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ОД</a:t>
            </a:r>
            <a:r>
              <a:rPr lang="ru-RU" sz="2400" dirty="0"/>
              <a:t> – это в первую очередь дети, которые не обязательно имеют столь же высокую эмоциональную и социальную зрелость (плохо адаптируются, не имеют развитого самоконтроля, не всегда способны заниматься самостоятельно, нуждаются в индивидуальном обучении и помощи). Они могут иметь некоторое отставание в физическом развитии (плохая координация движений и корявый почерк), застенчивость, отсутствие внешнего интеллекта, блеска. Им присущи высокая мотивация к достижениям, стремление быть лучшими, сознательные усилия в учебе</a:t>
            </a:r>
          </a:p>
        </p:txBody>
      </p:sp>
    </p:spTree>
    <p:extLst>
      <p:ext uri="{BB962C8B-B14F-4D97-AF65-F5344CB8AC3E}">
        <p14:creationId xmlns:p14="http://schemas.microsoft.com/office/powerpoint/2010/main" val="3668135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pPr algn="r"/>
            <a:r>
              <a:rPr lang="ru-RU" sz="6600" b="1" i="1" dirty="0">
                <a:latin typeface="Times New Roman" pitchFamily="18" charset="0"/>
                <a:cs typeface="Times New Roman" pitchFamily="18" charset="0"/>
              </a:rPr>
              <a:t>В каждом человеке – солнце, только дайте ему светить.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Сократ</a:t>
            </a:r>
            <a:endParaRPr lang="ru-RU" sz="3200" dirty="0"/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143380"/>
            <a:ext cx="3929091" cy="240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0"/>
            <a:ext cx="82809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      Каждое дитя до некоторой степени гений и каждый гений до некоторой степени дитя.</a:t>
            </a: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А. Шопенгауэр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      Таланты создать нельзя, но можно 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создать культуру, то есть почву, на </a:t>
            </a:r>
          </a:p>
          <a:p>
            <a:pPr algn="just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которой растут и процветают таланты.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Нейгауз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149080"/>
            <a:ext cx="83529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душе каждого ребенка есть невидимые струны. Если тронуть их умелой рукой, они красиво зазвучат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А. Сухомлинский</a:t>
            </a:r>
          </a:p>
          <a:p>
            <a:pPr algn="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256"/>
            <a:ext cx="7498080" cy="2143140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!!! </a:t>
            </a:r>
          </a:p>
        </p:txBody>
      </p:sp>
      <p:pic>
        <p:nvPicPr>
          <p:cNvPr id="26627" name="i-main-pic" descr="Картинка 26 из 196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750" y="500063"/>
            <a:ext cx="4303713" cy="34337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ВСЕГО НАСЧИТЫВАЮТ ШЕСТЬ СТУПЕНЕЙ ВЫРАЖЕННОСТИ СПОСОБНОСТЕЙ У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752" y="2708920"/>
            <a:ext cx="8147248" cy="3921299"/>
          </a:xfrm>
        </p:spPr>
        <p:txBody>
          <a:bodyPr/>
          <a:lstStyle/>
          <a:p>
            <a:pPr marL="46037" indent="0">
              <a:buNone/>
            </a:pPr>
            <a:r>
              <a:rPr lang="ru-RU" sz="2800" dirty="0"/>
              <a:t>1) Задатки</a:t>
            </a:r>
          </a:p>
          <a:p>
            <a:pPr marL="46037" indent="0">
              <a:buNone/>
            </a:pPr>
            <a:r>
              <a:rPr lang="ru-RU" sz="2800" dirty="0"/>
              <a:t>2) Склонности </a:t>
            </a:r>
          </a:p>
          <a:p>
            <a:pPr marL="46037" indent="0">
              <a:buNone/>
            </a:pPr>
            <a:r>
              <a:rPr lang="ru-RU" sz="2800" dirty="0"/>
              <a:t>3) Способности </a:t>
            </a:r>
          </a:p>
          <a:p>
            <a:pPr marL="46037" indent="0">
              <a:buNone/>
            </a:pPr>
            <a:r>
              <a:rPr lang="ru-RU" sz="2800" dirty="0"/>
              <a:t>4) Одаренность </a:t>
            </a:r>
          </a:p>
          <a:p>
            <a:pPr marL="46037" indent="0">
              <a:buNone/>
            </a:pPr>
            <a:r>
              <a:rPr lang="ru-RU" sz="2800" dirty="0"/>
              <a:t>5) Талант</a:t>
            </a:r>
          </a:p>
          <a:p>
            <a:pPr marL="46037" indent="0">
              <a:buNone/>
            </a:pPr>
            <a:r>
              <a:rPr lang="ru-RU" sz="2800" dirty="0"/>
              <a:t>6) Гениальность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28247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8208912" cy="5256584"/>
          </a:xfrm>
        </p:spPr>
        <p:txBody>
          <a:bodyPr/>
          <a:lstStyle/>
          <a:p>
            <a:r>
              <a:rPr lang="ru-RU" b="1" dirty="0"/>
              <a:t>Задатки</a:t>
            </a:r>
            <a:r>
              <a:rPr lang="ru-RU" dirty="0"/>
              <a:t> - врожденные анатомо- физиологические особенности нервной системы, мозга, составляющие природную основу развития способностей. Например, особенности зрительного анализатора, особенности речевых центров мозга</a:t>
            </a:r>
          </a:p>
          <a:p>
            <a:r>
              <a:rPr lang="ru-RU" b="1" dirty="0"/>
              <a:t>Склонности</a:t>
            </a:r>
            <a:r>
              <a:rPr lang="ru-RU" dirty="0"/>
              <a:t> представляют собой определённые отношения человека к деятельности. Например, тяготение к рисованию, музицированию</a:t>
            </a:r>
          </a:p>
          <a:p>
            <a:r>
              <a:rPr lang="ru-RU" b="1" dirty="0"/>
              <a:t>Способности</a:t>
            </a:r>
            <a:r>
              <a:rPr lang="ru-RU" dirty="0"/>
              <a:t> - индивидуальные свойства личности, являющиеся субъективными условиями успешного осуществления определённого рода деятельности. Например, быстрота, глубина и прочность овладения способами и приёмами некоторой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25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208912" cy="5256584"/>
          </a:xfrm>
        </p:spPr>
        <p:txBody>
          <a:bodyPr/>
          <a:lstStyle/>
          <a:p>
            <a:r>
              <a:rPr lang="ru-RU" b="1" dirty="0"/>
              <a:t>Одарённость</a:t>
            </a:r>
            <a:r>
              <a:rPr lang="ru-RU" dirty="0"/>
              <a:t> - комплексное явление, связано с выполнением человеком определённой деятельности, то есть одарённость состоит из различных способностей. Одарённость обеспечивает не успех в какой-либо деятельности, а только возможность достижения этого успеха</a:t>
            </a:r>
          </a:p>
          <a:p>
            <a:r>
              <a:rPr lang="ru-RU" b="1" dirty="0"/>
              <a:t>Талант</a:t>
            </a:r>
            <a:r>
              <a:rPr lang="ru-RU" dirty="0"/>
              <a:t> - Определённые способности, которые раскрываются с приобретением навыка и опыта</a:t>
            </a:r>
          </a:p>
          <a:p>
            <a:r>
              <a:rPr lang="ru-RU" b="1" dirty="0"/>
              <a:t>Гениальность </a:t>
            </a:r>
            <a:r>
              <a:rPr lang="ru-RU" dirty="0"/>
              <a:t>- практическое воплощение повышенного уровня творческого потенциала личности относительно других личностей.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52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793507"/>
          </a:xfrm>
        </p:spPr>
        <p:txBody>
          <a:bodyPr>
            <a:normAutofit/>
          </a:bodyPr>
          <a:lstStyle/>
          <a:p>
            <a:pPr marL="46037" indent="0" algn="ctr">
              <a:buNone/>
            </a:pPr>
            <a:r>
              <a:rPr lang="ru-RU" sz="2800" dirty="0"/>
              <a:t>В большинстве научных концепций одаренность и предпосылки к её развитию связывают с творческими возможностями и способностями ребенка, определяемыми как креативность (относительно независимый фактор одарённости). </a:t>
            </a:r>
          </a:p>
          <a:p>
            <a:pPr marL="46037" indent="0" algn="ctr">
              <a:buNone/>
            </a:pPr>
            <a:r>
              <a:rPr lang="ru-RU" sz="2800" dirty="0"/>
              <a:t>Креативность может проявляться в мышлении, общении, в отдельных видах деятельности. Сегодня мы часто будем обращаться к таким словам как «одарённость, одарённый ребёнок, креативность».</a:t>
            </a:r>
          </a:p>
        </p:txBody>
      </p:sp>
    </p:spTree>
    <p:extLst>
      <p:ext uri="{BB962C8B-B14F-4D97-AF65-F5344CB8AC3E}">
        <p14:creationId xmlns:p14="http://schemas.microsoft.com/office/powerpoint/2010/main" val="365484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EF2B3-A5BD-986E-4EE5-ACCDEB24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16632"/>
            <a:ext cx="6984776" cy="128089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>
                <a:solidFill>
                  <a:srgbClr val="C00000"/>
                </a:solidFill>
              </a:rPr>
              <a:t>Интеллект + Креативность = одаренность</a:t>
            </a:r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39955EFC-4A94-BE03-8034-D3990D8D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28813"/>
            <a:ext cx="8667750" cy="44529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600" b="1" i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</a:t>
            </a:r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общий термин для обозначения способностей, необходимых для выполнения широкого спектра заданий; способность извлекать пользу из своего прошлого опыта; способность усваивать новую информацию и приспосабливаться к новым ситуациям.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2419</Words>
  <Application>Microsoft Office PowerPoint</Application>
  <PresentationFormat>Экран (4:3)</PresentationFormat>
  <Paragraphs>206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Georgia</vt:lpstr>
      <vt:lpstr>Times New Roman</vt:lpstr>
      <vt:lpstr>Wingdings</vt:lpstr>
      <vt:lpstr>Wingdings 2</vt:lpstr>
      <vt:lpstr>Воздушный поток</vt:lpstr>
      <vt:lpstr>«Одаренный ребенок»-кто он? </vt:lpstr>
      <vt:lpstr>«Одаренный ребенок»-кто он?</vt:lpstr>
      <vt:lpstr>Презентация PowerPoint</vt:lpstr>
      <vt:lpstr>Презентация PowerPoint</vt:lpstr>
      <vt:lpstr>ВСЕГО НАСЧИТЫВАЮТ ШЕСТЬ СТУПЕНЕЙ ВЫРАЖЕННОСТИ СПОСОБНОСТЕЙ У ДЕТЕЙ</vt:lpstr>
      <vt:lpstr>Презентация PowerPoint</vt:lpstr>
      <vt:lpstr>Презентация PowerPoint</vt:lpstr>
      <vt:lpstr>Презентация PowerPoint</vt:lpstr>
      <vt:lpstr>Интеллект + Креативность = одаренность</vt:lpstr>
      <vt:lpstr>Презентация PowerPoint</vt:lpstr>
      <vt:lpstr>Одаренность</vt:lpstr>
      <vt:lpstr>КАКОГО РЕБЕНКА МОЖНО НАЗВАТЬ ОДАРЕННЫМ?</vt:lpstr>
      <vt:lpstr>Общие признаки одаренности:</vt:lpstr>
      <vt:lpstr>Работа с одаренными детьми трудна,  но   богата развивающими идеями- не только для обучающихся,   но и для педагога.</vt:lpstr>
      <vt:lpstr>Статистика</vt:lpstr>
      <vt:lpstr>В результате  экспериментов 1995-х выяснилось:  </vt:lpstr>
      <vt:lpstr>Виды одаренности</vt:lpstr>
      <vt:lpstr>Презентация PowerPoint</vt:lpstr>
      <vt:lpstr>Условия развития одаренности</vt:lpstr>
      <vt:lpstr>Степень одаренности</vt:lpstr>
      <vt:lpstr>Портрет одаренного ребенка</vt:lpstr>
      <vt:lpstr>Познавательная деятельность   деятельностиО</vt:lpstr>
      <vt:lpstr>Психосоциальная чувствительность   деятельностиОПп</vt:lpstr>
      <vt:lpstr>Физические характеристики   деятельностиОПп</vt:lpstr>
      <vt:lpstr>Типы характеров одаренных детей</vt:lpstr>
      <vt:lpstr>Первые шаги выявления одаренности</vt:lpstr>
      <vt:lpstr>Презентация PowerPoint</vt:lpstr>
      <vt:lpstr>Презентация PowerPoint</vt:lpstr>
      <vt:lpstr>Презентация PowerPoint</vt:lpstr>
      <vt:lpstr>            Цель работы              с одарёнными детьми </vt:lpstr>
      <vt:lpstr>Презентация PowerPoint</vt:lpstr>
      <vt:lpstr>Организация работы с одаренными детьми:</vt:lpstr>
      <vt:lpstr>ПРИНЦИПЫ РАБОТЫ:</vt:lpstr>
      <vt:lpstr>Принципы педагогической деятельности </vt:lpstr>
      <vt:lpstr>При работе с одаренными детьми необходимо учитывать следующие принципы:</vt:lpstr>
      <vt:lpstr>Презентация PowerPoint</vt:lpstr>
      <vt:lpstr> В работе с одаренными детьми нужно избегать 2-х крайностей:</vt:lpstr>
      <vt:lpstr>Презентация PowerPoint</vt:lpstr>
      <vt:lpstr>В каждом человеке – солнце, только дайте ему светить.                                                                                         Сократ</vt:lpstr>
      <vt:lpstr>Спасибо за внимание!!!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Vasia</dc:creator>
  <cp:lastModifiedBy>Татьяна Шангина</cp:lastModifiedBy>
  <cp:revision>78</cp:revision>
  <dcterms:created xsi:type="dcterms:W3CDTF">2016-04-04T12:33:57Z</dcterms:created>
  <dcterms:modified xsi:type="dcterms:W3CDTF">2023-10-16T14:23:44Z</dcterms:modified>
</cp:coreProperties>
</file>